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65" r:id="rId4"/>
    <p:sldId id="259" r:id="rId5"/>
    <p:sldId id="260" r:id="rId6"/>
    <p:sldId id="261" r:id="rId7"/>
    <p:sldId id="264" r:id="rId8"/>
  </p:sldIdLst>
  <p:sldSz cx="12192000" cy="6858000"/>
  <p:notesSz cx="6858000" cy="9144000"/>
  <p:custDataLst>
    <p:tags r:id="rId10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F52"/>
    <a:srgbClr val="FDDA54"/>
    <a:srgbClr val="22899E"/>
    <a:srgbClr val="E6E6E6"/>
    <a:srgbClr val="E3F5F9"/>
    <a:srgbClr val="87D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DC491-3E45-4450-9951-003014E8AF15}" type="datetimeFigureOut">
              <a:rPr lang="hu-HU" smtClean="0"/>
              <a:t>2021. 05. 05.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5DFDE-ED76-490D-BF7F-7C1A87BCCD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5727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94A1D788-C271-4911-86A7-2803E083C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60D3E2A-E43E-4D96-8895-701BD0D816F5}"/>
              </a:ext>
            </a:extLst>
          </p:cNvPr>
          <p:cNvSpPr/>
          <p:nvPr userDrawn="1"/>
        </p:nvSpPr>
        <p:spPr>
          <a:xfrm>
            <a:off x="11563350" y="6095999"/>
            <a:ext cx="628649" cy="784895"/>
          </a:xfrm>
          <a:prstGeom prst="rect">
            <a:avLst/>
          </a:prstGeom>
          <a:solidFill>
            <a:srgbClr val="228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BEA485A2-40D4-4551-BDDD-6DBF17511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8300" y="6327775"/>
            <a:ext cx="2743200" cy="365125"/>
          </a:xfrm>
        </p:spPr>
        <p:txBody>
          <a:bodyPr/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fld id="{BD0D82A8-3D28-4EAC-9BDE-7C3FE7A3CAF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C0BE07F8-CF91-4EAE-AB73-9C58B03D23CC}"/>
              </a:ext>
            </a:extLst>
          </p:cNvPr>
          <p:cNvSpPr/>
          <p:nvPr userDrawn="1"/>
        </p:nvSpPr>
        <p:spPr>
          <a:xfrm>
            <a:off x="0" y="0"/>
            <a:ext cx="10172700" cy="908720"/>
          </a:xfrm>
          <a:prstGeom prst="rect">
            <a:avLst/>
          </a:prstGeom>
          <a:solidFill>
            <a:srgbClr val="228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Ábra 10">
            <a:extLst>
              <a:ext uri="{FF2B5EF4-FFF2-40B4-BE49-F238E27FC236}">
                <a16:creationId xmlns:a16="http://schemas.microsoft.com/office/drawing/2014/main" id="{03EA9D57-5647-4972-8627-CF806B740A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8098" y="182526"/>
            <a:ext cx="1524000" cy="543668"/>
          </a:xfrm>
          <a:prstGeom prst="rect">
            <a:avLst/>
          </a:prstGeom>
        </p:spPr>
      </p:pic>
      <p:pic>
        <p:nvPicPr>
          <p:cNvPr id="12" name="Kép 11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45ED43F7-E9ED-4C13-946B-D42FAF9726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6598" y="6284009"/>
            <a:ext cx="1557202" cy="40887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0E1DCD1-83AD-4164-A06F-6C218919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-184602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264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1224E5-AC87-41F7-B870-1FABC6B82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1603111-90B1-4064-8056-69D1DBE50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7" name="Dia számának helye 17">
            <a:extLst>
              <a:ext uri="{FF2B5EF4-FFF2-40B4-BE49-F238E27FC236}">
                <a16:creationId xmlns:a16="http://schemas.microsoft.com/office/drawing/2014/main" id="{228400E3-B4B2-4D78-921B-F90E6E3984CE}"/>
              </a:ext>
            </a:extLst>
          </p:cNvPr>
          <p:cNvSpPr txBox="1">
            <a:spLocks/>
          </p:cNvSpPr>
          <p:nvPr userDrawn="1"/>
        </p:nvSpPr>
        <p:spPr>
          <a:xfrm>
            <a:off x="928687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0D82A8-3D28-4EAC-9BDE-7C3FE7A3CAFA}" type="slidenum">
              <a:rPr lang="hu-HU" sz="2400" b="1" smtClean="0">
                <a:solidFill>
                  <a:schemeClr val="bg1"/>
                </a:solidFill>
              </a:rPr>
              <a:pPr/>
              <a:t>‹#›</a:t>
            </a:fld>
            <a:endParaRPr lang="hu-HU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500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B64CB2A1-54BE-45CB-9D11-720B8E4B2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33BDBE7-3AF9-4525-B28F-48AF555F5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71533DF-D1CE-4728-AD45-6F76EF5EF6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F281C-5E6F-4156-9CF3-01B3A10B02BD}" type="datetime1">
              <a:rPr lang="hu-HU" smtClean="0"/>
              <a:t>2021. 05. 05.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07C1277-18E2-4536-A27D-C454FCA068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22BF850-ABB7-4BAD-98EE-30C955303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82A8-3D28-4EAC-9BDE-7C3FE7A3CAFA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AA97CCC-F38B-4BC2-801A-9744FE4C9A9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17926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0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>
            <a:extLst>
              <a:ext uri="{FF2B5EF4-FFF2-40B4-BE49-F238E27FC236}">
                <a16:creationId xmlns:a16="http://schemas.microsoft.com/office/drawing/2014/main" id="{2641436C-BB83-44C6-9D38-260477EC5E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6E58C50-1CB8-4331-8DC9-88BBD4EEC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09409"/>
            <a:ext cx="9144000" cy="1081088"/>
          </a:xfrm>
        </p:spPr>
        <p:txBody>
          <a:bodyPr>
            <a:normAutofit/>
          </a:bodyPr>
          <a:lstStyle/>
          <a:p>
            <a:r>
              <a:rPr lang="hu-HU" sz="6600" dirty="0">
                <a:latin typeface="Calibri bold" panose="020F0702030404030204" pitchFamily="34" charset="0"/>
                <a:cs typeface="Calibri bold" panose="020F0702030404030204" pitchFamily="34" charset="0"/>
              </a:rPr>
              <a:t>Mentorprogram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67911EB-0BF2-4F5E-B72F-C229344F3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0497"/>
            <a:ext cx="9144000" cy="522287"/>
          </a:xfrm>
        </p:spPr>
        <p:txBody>
          <a:bodyPr>
            <a:normAutofit/>
          </a:bodyPr>
          <a:lstStyle/>
          <a:p>
            <a:r>
              <a:rPr lang="hu-HU" dirty="0"/>
              <a:t>A jövő gazdasági vezetői – Együtt a jövőbe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B93C42E1-B7EA-48C1-AC54-3524A0C344A5}"/>
              </a:ext>
            </a:extLst>
          </p:cNvPr>
          <p:cNvSpPr/>
          <p:nvPr/>
        </p:nvSpPr>
        <p:spPr>
          <a:xfrm>
            <a:off x="0" y="0"/>
            <a:ext cx="10172700" cy="908720"/>
          </a:xfrm>
          <a:prstGeom prst="rect">
            <a:avLst/>
          </a:prstGeom>
          <a:solidFill>
            <a:srgbClr val="228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Kép 11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6BD6E3C1-6CA8-45D9-9006-DDD282C973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5498" y="6266600"/>
            <a:ext cx="1557202" cy="408874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B4E68305-D99B-476B-96CB-1F5C8E10A200}"/>
              </a:ext>
            </a:extLst>
          </p:cNvPr>
          <p:cNvSpPr/>
          <p:nvPr/>
        </p:nvSpPr>
        <p:spPr>
          <a:xfrm>
            <a:off x="10368098" y="6095999"/>
            <a:ext cx="1823901" cy="784895"/>
          </a:xfrm>
          <a:prstGeom prst="rect">
            <a:avLst/>
          </a:prstGeom>
          <a:solidFill>
            <a:srgbClr val="228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4FA43563-D9F9-4924-A065-3CA0B5FA001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68098" y="182526"/>
            <a:ext cx="1524000" cy="5436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8164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Ábra 6" descr="Különböző méretű körök és minták">
            <a:extLst>
              <a:ext uri="{FF2B5EF4-FFF2-40B4-BE49-F238E27FC236}">
                <a16:creationId xmlns:a16="http://schemas.microsoft.com/office/drawing/2014/main" id="{863FDBC0-1E02-4033-A48A-F8266363B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7091" y="1676500"/>
            <a:ext cx="4192943" cy="4192943"/>
          </a:xfrm>
          <a:prstGeom prst="rect">
            <a:avLst/>
          </a:prstGeom>
        </p:spPr>
      </p:pic>
      <p:sp>
        <p:nvSpPr>
          <p:cNvPr id="5" name="Ellipszis 4">
            <a:extLst>
              <a:ext uri="{FF2B5EF4-FFF2-40B4-BE49-F238E27FC236}">
                <a16:creationId xmlns:a16="http://schemas.microsoft.com/office/drawing/2014/main" id="{685AB5CE-95AA-4E17-AE3B-A9F63FEFF652}"/>
              </a:ext>
            </a:extLst>
          </p:cNvPr>
          <p:cNvSpPr/>
          <p:nvPr/>
        </p:nvSpPr>
        <p:spPr>
          <a:xfrm>
            <a:off x="7605848" y="2296224"/>
            <a:ext cx="2919917" cy="2919917"/>
          </a:xfrm>
          <a:prstGeom prst="ellipse">
            <a:avLst/>
          </a:prstGeom>
          <a:solidFill>
            <a:srgbClr val="FDD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E110B46-39F8-4109-B479-ECF576D0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875" y="6356350"/>
            <a:ext cx="2743200" cy="365125"/>
          </a:xfrm>
        </p:spPr>
        <p:txBody>
          <a:bodyPr/>
          <a:lstStyle/>
          <a:p>
            <a:fld id="{BD0D82A8-3D28-4EAC-9BDE-7C3FE7A3CAFA}" type="slidenum">
              <a:rPr lang="hu-HU" smtClean="0"/>
              <a:t>2</a:t>
            </a:fld>
            <a:endParaRPr lang="hu-HU"/>
          </a:p>
        </p:txBody>
      </p:sp>
      <p:sp>
        <p:nvSpPr>
          <p:cNvPr id="14" name="Cím 13">
            <a:extLst>
              <a:ext uri="{FF2B5EF4-FFF2-40B4-BE49-F238E27FC236}">
                <a16:creationId xmlns:a16="http://schemas.microsoft.com/office/drawing/2014/main" id="{20EB7BE2-3C6D-4CA9-94C4-E61C57C5F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számok</a:t>
            </a:r>
          </a:p>
        </p:txBody>
      </p:sp>
      <p:sp>
        <p:nvSpPr>
          <p:cNvPr id="16" name="Tartalom helye 15">
            <a:extLst>
              <a:ext uri="{FF2B5EF4-FFF2-40B4-BE49-F238E27FC236}">
                <a16:creationId xmlns:a16="http://schemas.microsoft.com/office/drawing/2014/main" id="{0B392AA1-704D-440A-92FB-33BE611AA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2008-tól 13 évfolyam</a:t>
            </a:r>
          </a:p>
          <a:p>
            <a:r>
              <a:rPr lang="hu-HU" dirty="0"/>
              <a:t>130 mentorált</a:t>
            </a:r>
          </a:p>
          <a:p>
            <a:r>
              <a:rPr lang="hu-HU" dirty="0"/>
              <a:t>60 mentor </a:t>
            </a:r>
          </a:p>
          <a:p>
            <a:r>
              <a:rPr lang="hu-HU" dirty="0"/>
              <a:t>4 </a:t>
            </a:r>
            <a:r>
              <a:rPr lang="hu-HU" dirty="0" err="1"/>
              <a:t>alumni</a:t>
            </a:r>
            <a:r>
              <a:rPr lang="hu-HU" dirty="0"/>
              <a:t> </a:t>
            </a:r>
            <a:r>
              <a:rPr lang="hu-HU" dirty="0" err="1"/>
              <a:t>board</a:t>
            </a:r>
            <a:endParaRPr lang="hu-HU" dirty="0"/>
          </a:p>
          <a:p>
            <a:r>
              <a:rPr lang="hu-HU" dirty="0"/>
              <a:t>3 felvételi kör</a:t>
            </a:r>
          </a:p>
          <a:p>
            <a:r>
              <a:rPr lang="hu-HU" dirty="0"/>
              <a:t>3 pillér 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3" name="Ábra 2" descr="Számológép">
            <a:extLst>
              <a:ext uri="{FF2B5EF4-FFF2-40B4-BE49-F238E27FC236}">
                <a16:creationId xmlns:a16="http://schemas.microsoft.com/office/drawing/2014/main" id="{D65AD2BD-2F55-42F7-BE3A-FF69F50633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17657" y="60053"/>
            <a:ext cx="6296297" cy="62962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16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E110B46-39F8-4109-B479-ECF576D0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875" y="6356350"/>
            <a:ext cx="2743200" cy="365125"/>
          </a:xfrm>
        </p:spPr>
        <p:txBody>
          <a:bodyPr/>
          <a:lstStyle/>
          <a:p>
            <a:fld id="{BD0D82A8-3D28-4EAC-9BDE-7C3FE7A3CAFA}" type="slidenum">
              <a:rPr lang="hu-HU" smtClean="0"/>
              <a:t>3</a:t>
            </a:fld>
            <a:endParaRPr lang="hu-HU"/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7A4781E7-9B14-4EE4-B2D5-4D7E72BA1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20 éves a </a:t>
            </a:r>
            <a:r>
              <a:rPr lang="hu-HU"/>
              <a:t>Bankárképző –</a:t>
            </a:r>
            <a:endParaRPr lang="hu-HU" dirty="0"/>
          </a:p>
          <a:p>
            <a:r>
              <a:rPr lang="hu-HU" dirty="0"/>
              <a:t> beszélgetés </a:t>
            </a:r>
            <a:r>
              <a:rPr lang="hu-HU" dirty="0" err="1"/>
              <a:t>Lotfi</a:t>
            </a:r>
            <a:r>
              <a:rPr lang="hu-HU" dirty="0"/>
              <a:t> </a:t>
            </a:r>
            <a:r>
              <a:rPr lang="hu-HU" dirty="0" err="1"/>
              <a:t>Barboddal</a:t>
            </a:r>
            <a:r>
              <a:rPr lang="hu-HU" dirty="0"/>
              <a:t> – a mentorélményről</a:t>
            </a:r>
          </a:p>
          <a:p>
            <a:r>
              <a:rPr lang="hu-HU" dirty="0"/>
              <a:t>a gyerekek felnőttek – keresünk magunknak </a:t>
            </a:r>
          </a:p>
          <a:p>
            <a:r>
              <a:rPr lang="hu-HU" dirty="0"/>
              <a:t>Minden mentor pro </a:t>
            </a:r>
            <a:r>
              <a:rPr lang="hu-HU" dirty="0" err="1"/>
              <a:t>bono</a:t>
            </a:r>
            <a:r>
              <a:rPr lang="hu-HU" dirty="0"/>
              <a:t> – és magát adja</a:t>
            </a:r>
          </a:p>
          <a:p>
            <a:r>
              <a:rPr lang="hu-HU" dirty="0"/>
              <a:t>Kevés kötöttség : 6 hónap, heti 20 óra, egy nap a mentornál, csütörtök a Bankárképzőben, és </a:t>
            </a:r>
            <a:r>
              <a:rPr lang="hu-HU" dirty="0" err="1"/>
              <a:t>tf</a:t>
            </a:r>
            <a:r>
              <a:rPr lang="hu-HU" dirty="0"/>
              <a:t>-projektek plusz projektmunka, előadások, cikkek, </a:t>
            </a:r>
            <a:r>
              <a:rPr lang="hu-HU" dirty="0" err="1"/>
              <a:t>záróprezi</a:t>
            </a:r>
            <a:r>
              <a:rPr lang="hu-HU" dirty="0"/>
              <a:t> </a:t>
            </a:r>
            <a:r>
              <a:rPr lang="hu-HU" dirty="0" err="1"/>
              <a:t>etc</a:t>
            </a:r>
            <a:endParaRPr lang="hu-HU" dirty="0"/>
          </a:p>
          <a:p>
            <a:endParaRPr lang="hu-HU" dirty="0"/>
          </a:p>
          <a:p>
            <a:r>
              <a:rPr lang="hu-HU" dirty="0"/>
              <a:t>Annyit vehetsz ki amennyit beleraksz!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Cím 9">
            <a:extLst>
              <a:ext uri="{FF2B5EF4-FFF2-40B4-BE49-F238E27FC236}">
                <a16:creationId xmlns:a16="http://schemas.microsoft.com/office/drawing/2014/main" id="{99076235-E9CF-4333-93F6-B1B1F9C09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2008 – </a:t>
            </a:r>
            <a:r>
              <a:rPr lang="hu-HU" dirty="0" err="1"/>
              <a:t>Responsible</a:t>
            </a:r>
            <a:r>
              <a:rPr lang="hu-HU" dirty="0"/>
              <a:t> banking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4921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Ábra 5" descr="Egy brushstroke">
            <a:extLst>
              <a:ext uri="{FF2B5EF4-FFF2-40B4-BE49-F238E27FC236}">
                <a16:creationId xmlns:a16="http://schemas.microsoft.com/office/drawing/2014/main" id="{50BB04D2-D0B5-4A4D-87EB-1CAB6F603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925" y="3089429"/>
            <a:ext cx="5400582" cy="4092339"/>
          </a:xfrm>
          <a:prstGeom prst="rect">
            <a:avLst/>
          </a:prstGeom>
        </p:spPr>
      </p:pic>
      <p:pic>
        <p:nvPicPr>
          <p:cNvPr id="5" name="Ábra 4" descr="Vonalzó és ceruza">
            <a:extLst>
              <a:ext uri="{FF2B5EF4-FFF2-40B4-BE49-F238E27FC236}">
                <a16:creationId xmlns:a16="http://schemas.microsoft.com/office/drawing/2014/main" id="{967DDE3C-4DC3-49D9-9A20-DBD73CDCCC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 flipH="1">
            <a:off x="8363465" y="930049"/>
            <a:ext cx="5246914" cy="524691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C971B7F-F8A5-47DA-A0A6-82A3DB6B7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Mitől leszel valaki?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7798DC3-49EB-40CA-8BCB-C384799F6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Nincs könnyű megoldás</a:t>
            </a:r>
          </a:p>
          <a:p>
            <a:r>
              <a:rPr lang="hu-HU" dirty="0"/>
              <a:t>Stabil értékek – közös értékrend – szociális érzékenység</a:t>
            </a:r>
          </a:p>
          <a:p>
            <a:r>
              <a:rPr lang="hu-HU" dirty="0"/>
              <a:t>A mentorok példája – sokrétű személyiségek</a:t>
            </a:r>
          </a:p>
          <a:p>
            <a:r>
              <a:rPr lang="hu-HU" dirty="0"/>
              <a:t>Nemcsak a szakmai tudás– művészetek, szociális szféra és a világ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Attól, hogy az vagy, aki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E110B46-39F8-4109-B479-ECF576D0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875" y="6356350"/>
            <a:ext cx="2743200" cy="365125"/>
          </a:xfrm>
        </p:spPr>
        <p:txBody>
          <a:bodyPr/>
          <a:lstStyle/>
          <a:p>
            <a:fld id="{BD0D82A8-3D28-4EAC-9BDE-7C3FE7A3CAFA}" type="slidenum">
              <a:rPr lang="hu-HU" smtClean="0"/>
              <a:t>4</a:t>
            </a:fld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0145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Ábra 5" descr="Villanykörte">
            <a:extLst>
              <a:ext uri="{FF2B5EF4-FFF2-40B4-BE49-F238E27FC236}">
                <a16:creationId xmlns:a16="http://schemas.microsoft.com/office/drawing/2014/main" id="{E3CE5144-EEB4-423F-85F2-35A8C9A7C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3805" y="-184602"/>
            <a:ext cx="2492366" cy="2492366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6AEEC903-1E94-4526-9D19-6A03A2BEC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Governance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40191B7-0BE5-450B-B10D-5EEABF57F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Alumni</a:t>
            </a:r>
            <a:endParaRPr lang="hu-HU" dirty="0"/>
          </a:p>
          <a:p>
            <a:r>
              <a:rPr lang="hu-HU" dirty="0" err="1"/>
              <a:t>Alumni</a:t>
            </a:r>
            <a:r>
              <a:rPr lang="hu-HU" dirty="0"/>
              <a:t> </a:t>
            </a:r>
            <a:r>
              <a:rPr lang="hu-HU" dirty="0" err="1"/>
              <a:t>Board</a:t>
            </a:r>
            <a:endParaRPr lang="hu-HU" dirty="0"/>
          </a:p>
          <a:p>
            <a:r>
              <a:rPr lang="hu-HU" dirty="0"/>
              <a:t>Tanácsadó Testület – Lantos Csaba – Lotfi </a:t>
            </a:r>
            <a:r>
              <a:rPr lang="hu-HU" dirty="0" err="1"/>
              <a:t>Barbod</a:t>
            </a:r>
            <a:r>
              <a:rPr lang="hu-HU" dirty="0"/>
              <a:t> – Tóth Judit</a:t>
            </a:r>
          </a:p>
          <a:p>
            <a:r>
              <a:rPr lang="hu-HU" dirty="0"/>
              <a:t>Ösztöndíjrendszer</a:t>
            </a:r>
          </a:p>
          <a:p>
            <a:r>
              <a:rPr lang="hu-HU" dirty="0"/>
              <a:t>Titkár – aki állandó és az Alapítvány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 err="1"/>
              <a:t>Szakkoli</a:t>
            </a:r>
            <a:r>
              <a:rPr lang="hu-HU" dirty="0"/>
              <a:t> plusz - útban a munkába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790C312-43CA-4E81-9995-C6B959C65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875" y="6356350"/>
            <a:ext cx="2743200" cy="365125"/>
          </a:xfrm>
        </p:spPr>
        <p:txBody>
          <a:bodyPr/>
          <a:lstStyle/>
          <a:p>
            <a:fld id="{BD0D82A8-3D28-4EAC-9BDE-7C3FE7A3CAFA}" type="slidenum">
              <a:rPr lang="hu-HU" smtClean="0"/>
              <a:t>5</a:t>
            </a:fld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6261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B678D0-AC3F-4AC3-A6EA-2ABEACB42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Sikerek – kis </a:t>
            </a:r>
            <a:r>
              <a:rPr lang="hu-HU" dirty="0" err="1"/>
              <a:t>szines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FE3170F-51D0-4A9D-BB69-08EECEC05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Unokák – Szabó Kálmán Tehetség Program, </a:t>
            </a:r>
            <a:br>
              <a:rPr lang="hu-HU" dirty="0"/>
            </a:br>
            <a:r>
              <a:rPr lang="hu-HU" dirty="0" err="1"/>
              <a:t>Fakt</a:t>
            </a:r>
            <a:r>
              <a:rPr lang="hu-HU" dirty="0"/>
              <a:t> (Fiatal Autonóm Közgazdászok Társasága )</a:t>
            </a:r>
          </a:p>
          <a:p>
            <a:r>
              <a:rPr lang="hu-HU" dirty="0" err="1"/>
              <a:t>Mentoráltból</a:t>
            </a:r>
            <a:r>
              <a:rPr lang="hu-HU" dirty="0"/>
              <a:t> mentor</a:t>
            </a:r>
          </a:p>
          <a:p>
            <a:r>
              <a:rPr lang="hu-HU" dirty="0"/>
              <a:t>Összetartó csapat</a:t>
            </a:r>
          </a:p>
          <a:p>
            <a:r>
              <a:rPr lang="hu-HU" dirty="0"/>
              <a:t>Sok szakmai siker és baba boom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Egyre több mentor program!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18C3495-069A-4053-A491-F3F5F14F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875" y="6356350"/>
            <a:ext cx="2743200" cy="365125"/>
          </a:xfrm>
        </p:spPr>
        <p:txBody>
          <a:bodyPr/>
          <a:lstStyle/>
          <a:p>
            <a:fld id="{BD0D82A8-3D28-4EAC-9BDE-7C3FE7A3CAFA}" type="slidenum">
              <a:rPr lang="hu-HU" smtClean="0"/>
              <a:t>6</a:t>
            </a:fld>
            <a:endParaRPr lang="hu-HU"/>
          </a:p>
        </p:txBody>
      </p:sp>
      <p:pic>
        <p:nvPicPr>
          <p:cNvPr id="8" name="Ábra 7" descr="Grafikon és papírtömbök papír, ceruza">
            <a:extLst>
              <a:ext uri="{FF2B5EF4-FFF2-40B4-BE49-F238E27FC236}">
                <a16:creationId xmlns:a16="http://schemas.microsoft.com/office/drawing/2014/main" id="{572FB785-A22A-45D8-B742-7E69A5B11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5753" y="1419635"/>
            <a:ext cx="4572000" cy="4572000"/>
          </a:xfrm>
          <a:prstGeom prst="rect">
            <a:avLst/>
          </a:prstGeom>
        </p:spPr>
      </p:pic>
      <p:pic>
        <p:nvPicPr>
          <p:cNvPr id="5" name="Ábra 4" descr="Repülő papír repülőgép">
            <a:extLst>
              <a:ext uri="{FF2B5EF4-FFF2-40B4-BE49-F238E27FC236}">
                <a16:creationId xmlns:a16="http://schemas.microsoft.com/office/drawing/2014/main" id="{B3B8C812-2AAE-46C6-B5A1-28984BE5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7658653" y="278674"/>
            <a:ext cx="3066018" cy="30660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5008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60D3E670-C2DF-426C-92F9-95E3E36AB1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76400" y="-160734"/>
            <a:ext cx="14973300" cy="7018734"/>
          </a:xfrm>
          <a:prstGeom prst="rect">
            <a:avLst/>
          </a:prstGeom>
        </p:spPr>
      </p:pic>
      <p:pic>
        <p:nvPicPr>
          <p:cNvPr id="15" name="Ábra 14">
            <a:extLst>
              <a:ext uri="{FF2B5EF4-FFF2-40B4-BE49-F238E27FC236}">
                <a16:creationId xmlns:a16="http://schemas.microsoft.com/office/drawing/2014/main" id="{4FA43563-D9F9-4924-A065-3CA0B5FA00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7175" y="295275"/>
            <a:ext cx="2509828" cy="895350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4CF02C01-713C-43BB-A4C1-895704830A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703" y="6014351"/>
            <a:ext cx="2014300" cy="5533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99755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-TÉMA" val="0rTbyUCf"/>
  <p:tag name="ARTICULATE_PROJECT_OPEN" val="0"/>
  <p:tag name="ARTICULATE_SLIDE_COUNT" val="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200</Words>
  <Application>Microsoft Office PowerPoint</Application>
  <PresentationFormat>Szélesvásznú</PresentationFormat>
  <Paragraphs>47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bold</vt:lpstr>
      <vt:lpstr>Calibri Light</vt:lpstr>
      <vt:lpstr>Office-téma</vt:lpstr>
      <vt:lpstr>Mentorprogram</vt:lpstr>
      <vt:lpstr>A számok</vt:lpstr>
      <vt:lpstr>2008 – Responsible banking</vt:lpstr>
      <vt:lpstr>Mitől leszel valaki?</vt:lpstr>
      <vt:lpstr>Governance</vt:lpstr>
      <vt:lpstr>Sikerek – kis szines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Bankárképző Mentorprogram</dc:title>
  <dc:creator>Tóth Judit</dc:creator>
  <cp:lastModifiedBy>Tóth Judit</cp:lastModifiedBy>
  <cp:revision>27</cp:revision>
  <dcterms:created xsi:type="dcterms:W3CDTF">2021-05-03T06:32:55Z</dcterms:created>
  <dcterms:modified xsi:type="dcterms:W3CDTF">2021-05-05T06:31:06Z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832BA938-EAFF-4A08-A2F3-360F562451A7</vt:lpwstr>
  </property>
  <property fmtid="{D5CDD505-2E9C-101B-9397-08002B2CF9AE}" pid="3" name="ArticulatePath">
    <vt:lpwstr>Tőkeportál</vt:lpwstr>
  </property>
</Properties>
</file>